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8" r:id="rId5"/>
    <p:sldId id="271" r:id="rId6"/>
    <p:sldId id="270" r:id="rId7"/>
    <p:sldId id="269" r:id="rId8"/>
    <p:sldId id="267" r:id="rId9"/>
    <p:sldId id="266" r:id="rId10"/>
    <p:sldId id="265" r:id="rId11"/>
    <p:sldId id="264" r:id="rId12"/>
    <p:sldId id="263" r:id="rId13"/>
    <p:sldId id="262" r:id="rId14"/>
    <p:sldId id="261" r:id="rId15"/>
    <p:sldId id="260" r:id="rId16"/>
    <p:sldId id="259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250334274253456E-3"/>
          <c:y val="0.15035504282894871"/>
          <c:w val="0.67229584509484175"/>
          <c:h val="0.83365683940670265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9.2228495023027837E-2"/>
                  <c:y val="8.1044985655863239E-2"/>
                </c:manualLayout>
              </c:layout>
              <c:tx>
                <c:rich>
                  <a:bodyPr/>
                  <a:lstStyle/>
                  <a:p>
                    <a:pPr>
                      <a:defRPr lang="en-US" sz="1400">
                        <a:latin typeface="Arial Black" pitchFamily="34" charset="0"/>
                      </a:defRPr>
                    </a:pPr>
                    <a:r>
                      <a:rPr lang="en-US" sz="1800" b="1" dirty="0">
                        <a:solidFill>
                          <a:srgbClr val="FF0000"/>
                        </a:solidFill>
                        <a:latin typeface="Arial Black" pitchFamily="34" charset="0"/>
                      </a:rPr>
                      <a:t>8,47 %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45911949685531"/>
                      <c:h val="0.2364793275590174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0478086465606894"/>
                  <c:y val="-0.28451972573195838"/>
                </c:manualLayout>
              </c:layout>
              <c:tx>
                <c:rich>
                  <a:bodyPr/>
                  <a:lstStyle/>
                  <a:p>
                    <a:pPr>
                      <a:defRPr lang="en-US" sz="1200" b="1">
                        <a:latin typeface="Arial Black" pitchFamily="34" charset="0"/>
                      </a:defRPr>
                    </a:pPr>
                    <a:r>
                      <a:rPr lang="en-US" sz="1200" b="1">
                        <a:latin typeface="Arial Black" pitchFamily="34" charset="0"/>
                      </a:rPr>
                      <a:t>91,53</a:t>
                    </a:r>
                    <a:r>
                      <a:rPr lang="en-US" sz="1200" b="1" baseline="0">
                        <a:latin typeface="Arial Black" pitchFamily="34" charset="0"/>
                      </a:rPr>
                      <a:t> %</a:t>
                    </a:r>
                    <a:endParaRPr lang="en-US" sz="1200" b="1">
                      <a:latin typeface="Arial Black" pitchFamily="34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Feuil1!$G$5:$G$6</c:f>
              <c:strCache>
                <c:ptCount val="2"/>
                <c:pt idx="0">
                  <c:v>MTEV</c:v>
                </c:pt>
                <c:pt idx="1">
                  <c:v>AUTRES</c:v>
                </c:pt>
              </c:strCache>
            </c:strRef>
          </c:cat>
          <c:val>
            <c:numRef>
              <c:f>Feuil1!$H$5:$H$6</c:f>
              <c:numCache>
                <c:formatCode>General</c:formatCode>
                <c:ptCount val="2"/>
                <c:pt idx="0">
                  <c:v>31</c:v>
                </c:pt>
                <c:pt idx="1">
                  <c:v>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3666914277224749"/>
          <c:y val="0.43302854585037626"/>
          <c:w val="0.20201257861635216"/>
          <c:h val="0.20629432948788495"/>
        </c:manualLayout>
      </c:layout>
      <c:overlay val="0"/>
      <c:txPr>
        <a:bodyPr/>
        <a:lstStyle/>
        <a:p>
          <a:pPr>
            <a:defRPr lang="en-US" sz="1000">
              <a:latin typeface="Arial Black" pitchFamily="34" charset="0"/>
            </a:defRPr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pPr>
                      <a:defRPr lang="en-US" sz="2000">
                        <a:latin typeface="Arial Black" pitchFamily="34" charset="0"/>
                      </a:defRPr>
                    </a:pPr>
                    <a:r>
                      <a:rPr lang="en-US" sz="2000" dirty="0">
                        <a:solidFill>
                          <a:srgbClr val="C00000"/>
                        </a:solidFill>
                        <a:latin typeface="Arial Black" pitchFamily="34" charset="0"/>
                      </a:rPr>
                      <a:t>58,1</a:t>
                    </a:r>
                    <a:r>
                      <a:rPr lang="en-US" sz="2000" baseline="0" dirty="0">
                        <a:solidFill>
                          <a:srgbClr val="C00000"/>
                        </a:solidFill>
                        <a:latin typeface="Arial Black" pitchFamily="34" charset="0"/>
                      </a:rPr>
                      <a:t> %</a:t>
                    </a:r>
                    <a:endParaRPr lang="en-US" sz="2000" dirty="0">
                      <a:solidFill>
                        <a:srgbClr val="C00000"/>
                      </a:solidFill>
                      <a:latin typeface="Arial Black" pitchFamily="34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06612948041128"/>
                      <c:h val="0.2625414364640884"/>
                    </c:manualLayout>
                  </c15:layout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lang="en-US" sz="2000" b="1">
                        <a:latin typeface="Arial Black" pitchFamily="34" charset="0"/>
                      </a:defRPr>
                    </a:pPr>
                    <a:r>
                      <a:rPr lang="en-US" sz="2000" b="1">
                        <a:latin typeface="Arial Black" pitchFamily="34" charset="0"/>
                      </a:rPr>
                      <a:t>49,9</a:t>
                    </a:r>
                    <a:r>
                      <a:rPr lang="en-US" sz="2000" b="1" baseline="0">
                        <a:latin typeface="Arial Black" pitchFamily="34" charset="0"/>
                      </a:rPr>
                      <a:t> %</a:t>
                    </a:r>
                    <a:endParaRPr lang="en-US" sz="2000" b="1">
                      <a:latin typeface="Arial Black" pitchFamily="34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28757988330093"/>
                      <c:h val="0.2625414364640884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Feuil1!$M$10:$M$11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Feuil1!$N$10:$N$11</c:f>
              <c:numCache>
                <c:formatCode>General</c:formatCode>
                <c:ptCount val="2"/>
                <c:pt idx="0">
                  <c:v>18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6285912"/>
        <c:axId val="136284736"/>
      </c:barChart>
      <c:catAx>
        <c:axId val="136285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US" sz="2000">
                <a:latin typeface="Arial Black" pitchFamily="34" charset="0"/>
              </a:defRPr>
            </a:pPr>
            <a:endParaRPr lang="fr-FR"/>
          </a:p>
        </c:txPr>
        <c:crossAx val="136284736"/>
        <c:crosses val="autoZero"/>
        <c:auto val="1"/>
        <c:lblAlgn val="ctr"/>
        <c:lblOffset val="100"/>
        <c:noMultiLvlLbl val="0"/>
      </c:catAx>
      <c:valAx>
        <c:axId val="136284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fr-FR"/>
          </a:p>
        </c:txPr>
        <c:crossAx val="13628591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23453-E2DE-4C75-B643-08A4345B83E6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8449F-2768-4958-A546-576F78B1A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301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53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104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576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1651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6760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503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27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53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016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249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768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599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852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517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8449F-2768-4958-A546-576F78B1AD4F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05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5AC-658A-4B85-906E-66DC0071A21B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31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D52B-24E3-4E90-B376-13F9370D151C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6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0D76-A3F0-4ECC-A6BF-F338DC95AFA8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73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F52F-FF8D-407E-A831-BAC836138276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80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C3C0-D1C9-4AD9-B1A0-A1DFD0FB765F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34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FE1-6216-44A2-B686-4CFEEDF8FE70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90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9E74-AC84-4CB5-9C05-B148802B1184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58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D893-9A0F-4FB3-919E-2E7F160F427C}" type="datetime1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99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971E-C5AA-4493-9E0E-14039668DEC9}" type="datetime1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58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1C17-94AD-415F-B11C-DD5DDAEC828B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48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2443-221A-41AF-A15A-25B5E86170BA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35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6F785-9EA9-4BE5-91B5-07B425CE4F35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04862-EE17-4A93-AAD1-2D8D734A95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28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41559" y="594351"/>
            <a:ext cx="9972541" cy="3007687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Arial Black" panose="020B0A04020102020204" pitchFamily="34" charset="0"/>
              </a:rPr>
              <a:t>Maladie </a:t>
            </a:r>
            <a:r>
              <a:rPr lang="fr-FR" sz="3600" b="1" dirty="0" err="1">
                <a:latin typeface="Arial Black" panose="020B0A04020102020204" pitchFamily="34" charset="0"/>
              </a:rPr>
              <a:t>thrombo-embolique</a:t>
            </a:r>
            <a:r>
              <a:rPr lang="fr-FR" sz="3600" b="1" dirty="0">
                <a:latin typeface="Arial Black" panose="020B0A04020102020204" pitchFamily="34" charset="0"/>
              </a:rPr>
              <a:t> veineuse </a:t>
            </a:r>
            <a:r>
              <a:rPr lang="fr-FR" sz="3600" b="1" dirty="0" smtClean="0">
                <a:latin typeface="Arial Black" panose="020B0A04020102020204" pitchFamily="34" charset="0"/>
              </a:rPr>
              <a:t>au </a:t>
            </a:r>
            <a:r>
              <a:rPr lang="fr-FR" sz="3600" b="1" dirty="0">
                <a:latin typeface="Arial Black" panose="020B0A04020102020204" pitchFamily="34" charset="0"/>
              </a:rPr>
              <a:t>Service </a:t>
            </a:r>
            <a:r>
              <a:rPr lang="fr-FR" sz="3600" b="1" dirty="0" smtClean="0">
                <a:latin typeface="Arial Black" panose="020B0A04020102020204" pitchFamily="34" charset="0"/>
              </a:rPr>
              <a:t>de cardiologie </a:t>
            </a:r>
            <a:r>
              <a:rPr lang="fr-FR" sz="3600" b="1" dirty="0">
                <a:latin typeface="Arial Black" panose="020B0A04020102020204" pitchFamily="34" charset="0"/>
              </a:rPr>
              <a:t>de l’hôpital </a:t>
            </a:r>
            <a:r>
              <a:rPr lang="fr-FR" sz="3600" b="1" dirty="0" err="1">
                <a:latin typeface="Arial Black" panose="020B0A04020102020204" pitchFamily="34" charset="0"/>
              </a:rPr>
              <a:t>Nianankoro</a:t>
            </a:r>
            <a:r>
              <a:rPr lang="fr-FR" sz="3600" b="1" dirty="0">
                <a:latin typeface="Arial Black" panose="020B0A04020102020204" pitchFamily="34" charset="0"/>
              </a:rPr>
              <a:t> </a:t>
            </a:r>
            <a:r>
              <a:rPr lang="fr-FR" sz="3600" b="1" dirty="0" err="1">
                <a:latin typeface="Arial Black" panose="020B0A04020102020204" pitchFamily="34" charset="0"/>
              </a:rPr>
              <a:t>Fomba</a:t>
            </a:r>
            <a:r>
              <a:rPr lang="fr-FR" sz="3600" b="1" dirty="0">
                <a:latin typeface="Arial Black" panose="020B0A04020102020204" pitchFamily="34" charset="0"/>
              </a:rPr>
              <a:t> de Ségou (HNFS</a:t>
            </a:r>
            <a:r>
              <a:rPr lang="fr-FR" sz="3600" dirty="0">
                <a:latin typeface="Arial Black" panose="020B0A04020102020204" pitchFamily="34" charset="0"/>
              </a:rPr>
              <a:t>)</a:t>
            </a:r>
            <a:br>
              <a:rPr lang="fr-FR" sz="3600" dirty="0">
                <a:latin typeface="Arial Black" panose="020B0A04020102020204" pitchFamily="34" charset="0"/>
              </a:rPr>
            </a:br>
            <a:endParaRPr lang="fr-FR" sz="3600" dirty="0">
              <a:latin typeface="Arial Black" panose="020B0A040201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fr-FR" b="1" u="sng" dirty="0"/>
              <a:t>COULIBALY S</a:t>
            </a:r>
            <a:r>
              <a:rPr lang="fr-FR" b="1" u="sng" baseline="30000" dirty="0"/>
              <a:t>1</a:t>
            </a:r>
            <a:r>
              <a:rPr lang="fr-FR" dirty="0"/>
              <a:t>. CAMARA Y</a:t>
            </a:r>
            <a:r>
              <a:rPr lang="fr-FR" baseline="30000" dirty="0"/>
              <a:t>2</a:t>
            </a:r>
            <a:r>
              <a:rPr lang="fr-FR" dirty="0"/>
              <a:t>, KONATE M</a:t>
            </a:r>
            <a:r>
              <a:rPr lang="fr-FR" baseline="30000" dirty="0"/>
              <a:t>3</a:t>
            </a:r>
            <a:r>
              <a:rPr lang="fr-FR" dirty="0"/>
              <a:t>, SANOGO A</a:t>
            </a:r>
            <a:r>
              <a:rPr lang="fr-FR" baseline="30000" dirty="0"/>
              <a:t>4</a:t>
            </a:r>
            <a:r>
              <a:rPr lang="fr-FR" dirty="0"/>
              <a:t>, KODIO A</a:t>
            </a:r>
            <a:r>
              <a:rPr lang="fr-FR" baseline="30000" dirty="0"/>
              <a:t>4</a:t>
            </a:r>
            <a:r>
              <a:rPr lang="fr-FR" dirty="0"/>
              <a:t>,  SIDIBE S</a:t>
            </a:r>
            <a:r>
              <a:rPr lang="fr-FR" baseline="30000" dirty="0"/>
              <a:t>1</a:t>
            </a:r>
            <a:r>
              <a:rPr lang="fr-FR" dirty="0"/>
              <a:t>, DIAKITE M</a:t>
            </a:r>
            <a:r>
              <a:rPr lang="fr-FR" baseline="30000" dirty="0"/>
              <a:t>1</a:t>
            </a:r>
            <a:r>
              <a:rPr lang="fr-FR" dirty="0"/>
              <a:t>, SAKO M</a:t>
            </a:r>
            <a:r>
              <a:rPr lang="fr-FR" baseline="30000" dirty="0"/>
              <a:t>1</a:t>
            </a:r>
            <a:r>
              <a:rPr lang="fr-FR" dirty="0"/>
              <a:t>, BA HO</a:t>
            </a:r>
            <a:r>
              <a:rPr lang="fr-FR" baseline="30000" dirty="0"/>
              <a:t>5</a:t>
            </a:r>
            <a:r>
              <a:rPr lang="fr-FR" dirty="0"/>
              <a:t>, SANGARE I</a:t>
            </a:r>
            <a:r>
              <a:rPr lang="fr-FR" baseline="30000" dirty="0"/>
              <a:t>5</a:t>
            </a:r>
            <a:r>
              <a:rPr lang="fr-FR" dirty="0"/>
              <a:t>, THIAM CA</a:t>
            </a:r>
            <a:r>
              <a:rPr lang="fr-FR" baseline="30000" dirty="0"/>
              <a:t>2</a:t>
            </a:r>
            <a:r>
              <a:rPr lang="fr-FR" dirty="0"/>
              <a:t>, SONFO B</a:t>
            </a:r>
            <a:r>
              <a:rPr lang="fr-FR" baseline="30000" dirty="0"/>
              <a:t>2</a:t>
            </a:r>
            <a:r>
              <a:rPr lang="fr-FR" dirty="0"/>
              <a:t>, TOURE M</a:t>
            </a:r>
            <a:r>
              <a:rPr lang="fr-FR" baseline="30000" dirty="0"/>
              <a:t>5</a:t>
            </a:r>
            <a:r>
              <a:rPr lang="fr-FR" dirty="0"/>
              <a:t>, KEITA A</a:t>
            </a:r>
            <a:r>
              <a:rPr lang="fr-FR" baseline="30000" dirty="0"/>
              <a:t>6</a:t>
            </a:r>
            <a:r>
              <a:rPr lang="fr-FR" dirty="0"/>
              <a:t>,</a:t>
            </a:r>
            <a:r>
              <a:rPr lang="fr-FR" baseline="30000" dirty="0"/>
              <a:t> </a:t>
            </a:r>
            <a:r>
              <a:rPr lang="fr-FR" dirty="0"/>
              <a:t>DIALL IB</a:t>
            </a:r>
            <a:r>
              <a:rPr lang="fr-FR" baseline="30000" dirty="0"/>
              <a:t>1</a:t>
            </a:r>
            <a:r>
              <a:rPr lang="fr-FR" dirty="0"/>
              <a:t>, MENTA I</a:t>
            </a:r>
            <a:r>
              <a:rPr lang="fr-FR" baseline="30000" dirty="0"/>
              <a:t>5</a:t>
            </a:r>
            <a:endParaRPr lang="fr-FR" dirty="0"/>
          </a:p>
          <a:p>
            <a:pPr algn="l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81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10</a:t>
            </a:fld>
            <a:endParaRPr lang="fr-FR" sz="2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525352"/>
              </p:ext>
            </p:extLst>
          </p:nvPr>
        </p:nvGraphicFramePr>
        <p:xfrm>
          <a:off x="1185951" y="2757410"/>
          <a:ext cx="4400550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1657350"/>
                <a:gridCol w="1371600"/>
                <a:gridCol w="13716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Traitement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HBPM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AVK</a:t>
                      </a:r>
                      <a:endParaRPr lang="fr-FR" sz="18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909724"/>
              </p:ext>
            </p:extLst>
          </p:nvPr>
        </p:nvGraphicFramePr>
        <p:xfrm>
          <a:off x="6496893" y="2618874"/>
          <a:ext cx="5210003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2917563"/>
                <a:gridCol w="1262130"/>
                <a:gridCol w="103031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Evolution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Favorable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Défavorable/décès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496893" y="1994116"/>
            <a:ext cx="48569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Tableau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VIII</a:t>
            </a: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Répartition des patients selon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l’évolution</a:t>
            </a:r>
            <a:r>
              <a:rPr lang="fr-FR" sz="12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865344" y="1977812"/>
            <a:ext cx="49787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Tableau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VII</a:t>
            </a: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Répartition des patients selon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traitement</a:t>
            </a:r>
            <a:r>
              <a:rPr lang="fr-FR" sz="12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691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56951"/>
            <a:ext cx="10515600" cy="755337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Discussion</a:t>
            </a:r>
            <a:endParaRPr lang="fr-FR" sz="32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825" y="1012288"/>
            <a:ext cx="11552349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Fréquence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MTEV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8,47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%,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à peu près le double des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4,95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% de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Coulibaly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et des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4,02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% de  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Walbane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Tranches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d’âge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[41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80] contre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21–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60] chez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Coulibaly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[25 – 55] ans de 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Walbane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  <a:p>
            <a:pPr>
              <a:lnSpc>
                <a:spcPct val="10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rédominance féminine: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58,1%,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proche des 63,22 % de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Coulibaly 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11</a:t>
            </a:fld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43853" y="5398323"/>
            <a:ext cx="49042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Coulibaly S et </a:t>
            </a:r>
            <a:r>
              <a:rPr lang="fr-FR" dirty="0" smtClean="0"/>
              <a:t>al. </a:t>
            </a:r>
            <a:r>
              <a:rPr lang="en-US" dirty="0" smtClean="0"/>
              <a:t>Health </a:t>
            </a:r>
            <a:r>
              <a:rPr lang="en-US" dirty="0" err="1"/>
              <a:t>Sci</a:t>
            </a:r>
            <a:r>
              <a:rPr lang="en-US" dirty="0"/>
              <a:t>- Dis 2018; 19(2</a:t>
            </a:r>
            <a:r>
              <a:rPr lang="en-US" dirty="0" smtClean="0"/>
              <a:t>): 27-30</a:t>
            </a:r>
            <a:endParaRPr lang="fr-FR" dirty="0" smtClean="0"/>
          </a:p>
          <a:p>
            <a:r>
              <a:rPr lang="fr-FR" dirty="0" smtClean="0"/>
              <a:t>Thèse </a:t>
            </a:r>
            <a:r>
              <a:rPr lang="fr-FR" dirty="0"/>
              <a:t>de </a:t>
            </a:r>
            <a:r>
              <a:rPr lang="fr-FR" dirty="0" err="1"/>
              <a:t>Méd</a:t>
            </a:r>
            <a:r>
              <a:rPr lang="fr-FR" dirty="0"/>
              <a:t>, FMOS, Bamako, 2015 ; 45 : 40-60.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364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3182" y="601952"/>
            <a:ext cx="11513713" cy="52835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mmobilisation  (29,03 %)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facteur de risque de MTEV prédominant,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par contre cardiopathies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emboligènes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et cancer chez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Coulibaly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>
              <a:lnSpc>
                <a:spcPct val="15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Probabilité clinique Forte  chez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19,36%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(Wells)) et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16,13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% (Genève) contre respectivement 17,65% et 25,93 chez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Coulibaly 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12</a:t>
            </a:fld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11117" y="5872765"/>
            <a:ext cx="4899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Coulibaly S et </a:t>
            </a:r>
            <a:r>
              <a:rPr lang="fr-FR" dirty="0" smtClean="0"/>
              <a:t>al. </a:t>
            </a:r>
            <a:r>
              <a:rPr lang="en-US" dirty="0" smtClean="0"/>
              <a:t>Health </a:t>
            </a:r>
            <a:r>
              <a:rPr lang="en-US" dirty="0" err="1"/>
              <a:t>Sci</a:t>
            </a:r>
            <a:r>
              <a:rPr lang="en-US" dirty="0"/>
              <a:t>- Dis 2018; 19(2</a:t>
            </a:r>
            <a:r>
              <a:rPr lang="en-US" dirty="0" smtClean="0"/>
              <a:t>): 27-30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290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783" y="1083504"/>
            <a:ext cx="11273575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ilatation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cavités droites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chez 64,51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%,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associée à une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HTAP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dans 61,29% des cas.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superposables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à ceux de </a:t>
            </a: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Damourou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ngio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-TDM pulmonaire: embolie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pulmonaire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proximale et distale bilatérale dans 82,15%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supérieur aux 60,92 % de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Coulibaly 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13</a:t>
            </a:fld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03717" y="5433931"/>
            <a:ext cx="50068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F. </a:t>
            </a:r>
            <a:r>
              <a:rPr lang="en-US" dirty="0" err="1" smtClean="0"/>
              <a:t>Damourou</a:t>
            </a:r>
            <a:r>
              <a:rPr lang="en-US" dirty="0" smtClean="0"/>
              <a:t> &amp; al.</a:t>
            </a:r>
            <a:r>
              <a:rPr lang="fr-FR" dirty="0" smtClean="0"/>
              <a:t> </a:t>
            </a:r>
            <a:r>
              <a:rPr lang="fr-FR" dirty="0"/>
              <a:t>Pan </a:t>
            </a:r>
            <a:r>
              <a:rPr lang="fr-FR" dirty="0" err="1"/>
              <a:t>Afr</a:t>
            </a:r>
            <a:r>
              <a:rPr lang="fr-FR" dirty="0"/>
              <a:t> Med J 2014; 17: 62</a:t>
            </a:r>
            <a:endParaRPr lang="fr-FR" dirty="0" smtClean="0"/>
          </a:p>
          <a:p>
            <a:r>
              <a:rPr lang="fr-FR" dirty="0" smtClean="0"/>
              <a:t>Coulibaly </a:t>
            </a:r>
            <a:r>
              <a:rPr lang="fr-FR" dirty="0"/>
              <a:t>S et </a:t>
            </a:r>
            <a:r>
              <a:rPr lang="fr-FR" dirty="0" smtClean="0"/>
              <a:t>al. </a:t>
            </a:r>
            <a:r>
              <a:rPr lang="en-US" dirty="0" smtClean="0"/>
              <a:t>Health </a:t>
            </a:r>
            <a:r>
              <a:rPr lang="en-US" dirty="0" err="1"/>
              <a:t>Sci</a:t>
            </a:r>
            <a:r>
              <a:rPr lang="en-US" dirty="0"/>
              <a:t>- Dis 2018; 19(2</a:t>
            </a:r>
            <a:r>
              <a:rPr lang="en-US" dirty="0" smtClean="0"/>
              <a:t>): 27-30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94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43747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Tous,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traitement anticoagulant H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éparine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ntivitamine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K, classique dans la littérature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étalité intra-hospitalière (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29 %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), largement supérieure à celle de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Coulibaly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(9,20%)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14</a:t>
            </a:fld>
            <a:endParaRPr lang="fr-FR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41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Conclusion</a:t>
            </a:r>
            <a:endParaRPr lang="fr-FR" sz="3200" dirty="0">
              <a:solidFill>
                <a:srgbClr val="0070C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92439" y="1690688"/>
            <a:ext cx="9061361" cy="435133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fr-FR" dirty="0" smtClean="0"/>
              <a:t>MTEV fréquente dans les régions au Mali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Mêmes caractéristiques cliniques qu’à Bamako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Létalité plus élevée que Bamako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Renforcement mesures préventives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15</a:t>
            </a:fld>
            <a:endParaRPr lang="fr-FR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>
                <a:latin typeface="Arial Black" panose="020B0A04020102020204" pitchFamily="34" charset="0"/>
              </a:rPr>
              <a:t>Merci de votre attention</a:t>
            </a:r>
            <a:endParaRPr lang="fr-FR" sz="4000" dirty="0">
              <a:latin typeface="Arial Black" panose="020B0A040201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16</a:t>
            </a:fld>
            <a:endParaRPr lang="fr-FR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2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1821"/>
            <a:ext cx="10515600" cy="868698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Introduction</a:t>
            </a:r>
            <a:endParaRPr lang="fr-FR" sz="32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9245" y="1100519"/>
            <a:ext cx="11487955" cy="4862400"/>
          </a:xfrm>
        </p:spPr>
        <p:txBody>
          <a:bodyPr>
            <a:norm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aladie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thromboembolique veineuse (MTEV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groupe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nosologique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regroupe principalement la thrombose veineuse profonde (TVP) et l’embolie pulmonaire (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EP)</a:t>
            </a:r>
          </a:p>
          <a:p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Entre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70 à 80%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EP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complication d’une TVP des membres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inférieurs</a:t>
            </a:r>
            <a:r>
              <a:rPr lang="fr-FR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Au Mali,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fréquence hospitalière CHU du Point G, Bamako =  4,95%</a:t>
            </a:r>
            <a:r>
              <a:rPr lang="fr-FR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MTEV pathologie associée à une forte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-mortalité, mortalité spécifique EP = 75 % Bamako</a:t>
            </a:r>
            <a:r>
              <a:rPr lang="fr-FR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2</a:t>
            </a:fld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42445" y="6077247"/>
            <a:ext cx="64136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30000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/>
              <a:t>Caillard G.</a:t>
            </a:r>
            <a:r>
              <a:rPr lang="fr-FR" b="1" dirty="0" smtClean="0"/>
              <a:t> Lancet  </a:t>
            </a:r>
            <a:r>
              <a:rPr lang="fr-FR" b="1" dirty="0" err="1"/>
              <a:t>Fév</a:t>
            </a:r>
            <a:r>
              <a:rPr lang="fr-FR" b="1" dirty="0"/>
              <a:t> 2001 ; 357(9255) : </a:t>
            </a:r>
            <a:r>
              <a:rPr lang="fr-FR" b="1" dirty="0" smtClean="0"/>
              <a:t>554-5</a:t>
            </a:r>
          </a:p>
          <a:p>
            <a:r>
              <a:rPr lang="fr-FR" b="1" baseline="30000" dirty="0" smtClean="0">
                <a:solidFill>
                  <a:srgbClr val="FF0000"/>
                </a:solidFill>
              </a:rPr>
              <a:t>2</a:t>
            </a:r>
            <a:r>
              <a:rPr lang="fr-FR" b="1" dirty="0" smtClean="0"/>
              <a:t>Coulibaly S.</a:t>
            </a:r>
            <a:r>
              <a:rPr lang="en-US" b="1" dirty="0" smtClean="0"/>
              <a:t>Health </a:t>
            </a:r>
            <a:r>
              <a:rPr lang="en-US" b="1" dirty="0" err="1"/>
              <a:t>Sci</a:t>
            </a:r>
            <a:r>
              <a:rPr lang="en-US" b="1" dirty="0"/>
              <a:t>- Dis 2018; 19(2</a:t>
            </a:r>
            <a:r>
              <a:rPr lang="en-US" b="1" dirty="0" smtClean="0"/>
              <a:t>): 27-30</a:t>
            </a:r>
            <a:endParaRPr lang="fr-FR" b="1" dirty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571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09104"/>
            <a:ext cx="10515600" cy="3013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général</a:t>
            </a:r>
          </a:p>
          <a:p>
            <a:pPr marL="0" indent="0">
              <a:buNone/>
            </a:pPr>
            <a:endParaRPr lang="fr-FR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Etudier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MTEV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 milieu hospitalier cardiologique dans un hôpital régional du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Mali</a:t>
            </a:r>
          </a:p>
          <a:p>
            <a:pPr marL="0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3</a:t>
            </a:fld>
            <a:endParaRPr lang="fr-FR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28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Méthodologie</a:t>
            </a:r>
            <a:endParaRPr lang="fr-FR" sz="32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4</a:t>
            </a:fld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80304" y="1568048"/>
            <a:ext cx="11861441" cy="4626690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ervice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cardiologie  de l’hôpital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Nianankoro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Fomba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Ségou</a:t>
            </a:r>
          </a:p>
          <a:p>
            <a:pPr>
              <a:lnSpc>
                <a:spcPct val="2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Ségou 4</a:t>
            </a:r>
            <a:r>
              <a:rPr lang="fr-F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région administrative située à 240 km à l’est de Bamako</a:t>
            </a:r>
          </a:p>
          <a:p>
            <a:pPr>
              <a:lnSpc>
                <a:spcPct val="2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Etude transversale et descriptive du 1</a:t>
            </a:r>
            <a:r>
              <a:rPr lang="fr-FR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Avril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2019 au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mars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chantillonnage 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exhaustif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 incluant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tous les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admis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MTEV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ocumentée par un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angio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-scanner pulmonaire et/ou Echo doppler des MI</a:t>
            </a:r>
          </a:p>
          <a:p>
            <a:pPr>
              <a:lnSpc>
                <a:spcPct val="20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67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5</a:t>
            </a:fld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63639" y="975619"/>
            <a:ext cx="11307651" cy="435133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Recueil des données sur fiche individuelle de suivi des patients.  </a:t>
            </a:r>
          </a:p>
          <a:p>
            <a:pPr>
              <a:lnSpc>
                <a:spcPct val="2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Analyse par un logiciel SPSS 20.0 et saisies sur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Micrsolf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Word 2016 </a:t>
            </a:r>
          </a:p>
          <a:p>
            <a:pPr>
              <a:lnSpc>
                <a:spcPct val="20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Participation  volontaire et confidentialité  de rigueur	</a:t>
            </a:r>
          </a:p>
          <a:p>
            <a:pPr>
              <a:lnSpc>
                <a:spcPct val="200000"/>
              </a:lnSpc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068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Résultats</a:t>
            </a:r>
            <a:endParaRPr lang="fr-FR" sz="32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6</a:t>
            </a:fld>
            <a:endParaRPr lang="fr-FR" sz="2000" dirty="0">
              <a:latin typeface="Arial Black" panose="020B0A04020102020204" pitchFamily="34" charset="0"/>
            </a:endParaRPr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3319811354"/>
              </p:ext>
            </p:extLst>
          </p:nvPr>
        </p:nvGraphicFramePr>
        <p:xfrm>
          <a:off x="1217590" y="1800756"/>
          <a:ext cx="4038600" cy="2887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1975171" y="1806598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fr-FR" b="1" dirty="0" smtClean="0">
                <a:latin typeface="Arial Black" panose="020B0A04020102020204" pitchFamily="34" charset="0"/>
                <a:ea typeface="Calibri" panose="020F0502020204030204" pitchFamily="34" charset="0"/>
              </a:rPr>
              <a:t>31/366)</a:t>
            </a:r>
            <a:r>
              <a:rPr lang="fr-F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fr-FR" dirty="0"/>
          </a:p>
        </p:txBody>
      </p:sp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1196570673"/>
              </p:ext>
            </p:extLst>
          </p:nvPr>
        </p:nvGraphicFramePr>
        <p:xfrm>
          <a:off x="5690950" y="1355837"/>
          <a:ext cx="4570730" cy="2873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/>
          <p:cNvSpPr/>
          <p:nvPr/>
        </p:nvSpPr>
        <p:spPr>
          <a:xfrm>
            <a:off x="4870092" y="4749209"/>
            <a:ext cx="5628464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ts val="2000"/>
              </a:lnSpc>
              <a:spcAft>
                <a:spcPts val="0"/>
              </a:spcAft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2 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Répartition des patients selon le sexe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Texte 1"/>
          <p:cNvSpPr txBox="1"/>
          <p:nvPr/>
        </p:nvSpPr>
        <p:spPr>
          <a:xfrm>
            <a:off x="663798" y="4777035"/>
            <a:ext cx="4848360" cy="48117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1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Fréquence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MTEV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32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7</a:t>
            </a:fld>
            <a:endParaRPr lang="fr-FR" sz="2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861940"/>
              </p:ext>
            </p:extLst>
          </p:nvPr>
        </p:nvGraphicFramePr>
        <p:xfrm>
          <a:off x="349505" y="1267073"/>
          <a:ext cx="5935385" cy="5271839"/>
        </p:xfrm>
        <a:graphic>
          <a:graphicData uri="http://schemas.openxmlformats.org/drawingml/2006/table">
            <a:tbl>
              <a:tblPr firstRow="1" firstCol="1" bandRow="1"/>
              <a:tblGrid>
                <a:gridCol w="3403049"/>
                <a:gridCol w="1257328"/>
                <a:gridCol w="127500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endParaRPr lang="fr-FR" sz="2000" b="1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Facteurs </a:t>
                      </a: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risque de MTEV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endParaRPr lang="fr-FR" sz="2000" b="1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endParaRPr lang="fr-FR" sz="2000" b="1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Immobilisation 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29,03</a:t>
                      </a:r>
                      <a:endParaRPr lang="fr-FR" sz="1800" b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Grossesse et post </a:t>
                      </a:r>
                      <a:r>
                        <a:rPr lang="fr-FR" sz="2000" b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partum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16,12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 err="1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Insuf</a:t>
                      </a:r>
                      <a:r>
                        <a:rPr lang="fr-FR" sz="2000" b="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cardiaque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16,12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Contraception hormonale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6,45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Chirurgie orthopédique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6,45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AVC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3,22</a:t>
                      </a:r>
                      <a:endParaRPr lang="fr-FR" sz="18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R</a:t>
                      </a:r>
                      <a:endParaRPr lang="fr-FR" sz="18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3,22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Voyage</a:t>
                      </a:r>
                      <a:endParaRPr lang="fr-FR" sz="18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3,22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Cancer</a:t>
                      </a:r>
                      <a:endParaRPr lang="fr-FR" sz="18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8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3,22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Néant</a:t>
                      </a:r>
                      <a:endParaRPr lang="fr-FR" sz="18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18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12,95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FR" sz="18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fr-FR" sz="18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456344"/>
            <a:ext cx="6284890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ts val="2000"/>
              </a:lnSpc>
            </a:pP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Tableau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I: </a:t>
            </a: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Répartition des patients selon les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facteurs</a:t>
            </a:r>
          </a:p>
          <a:p>
            <a:pPr marL="457200">
              <a:lnSpc>
                <a:spcPts val="2000"/>
              </a:lnSpc>
            </a:pP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risque MTEV</a:t>
            </a:r>
            <a:r>
              <a:rPr lang="fr-F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394092"/>
              </p:ext>
            </p:extLst>
          </p:nvPr>
        </p:nvGraphicFramePr>
        <p:xfrm>
          <a:off x="6695598" y="1269184"/>
          <a:ext cx="4978055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2552506"/>
                <a:gridCol w="1579478"/>
                <a:gridCol w="84607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Motifs de consultation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5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Dyspnée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93,54</a:t>
                      </a:r>
                      <a:endParaRPr lang="fr-FR" sz="18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Douleur thoracique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83,87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Hémoptysie</a:t>
                      </a:r>
                      <a:endParaRPr lang="fr-FR" sz="18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45,16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Dx du mollet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19,35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Lipothymie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3,22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Palpitations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3,22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284890" y="605102"/>
            <a:ext cx="57994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Tableau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Répartition des patients selon le motif de consultation</a:t>
            </a:r>
            <a:r>
              <a:rPr lang="fr-FR" sz="12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181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8</a:t>
            </a:fld>
            <a:endParaRPr lang="fr-FR" sz="2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628730"/>
              </p:ext>
            </p:extLst>
          </p:nvPr>
        </p:nvGraphicFramePr>
        <p:xfrm>
          <a:off x="241501" y="2109541"/>
          <a:ext cx="5537916" cy="2412579"/>
        </p:xfrm>
        <a:graphic>
          <a:graphicData uri="http://schemas.openxmlformats.org/drawingml/2006/table">
            <a:tbl>
              <a:tblPr firstRow="1" firstCol="1" bandRow="1"/>
              <a:tblGrid>
                <a:gridCol w="1687132"/>
                <a:gridCol w="1609859"/>
                <a:gridCol w="2240925"/>
              </a:tblGrid>
              <a:tr h="5837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Scores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WELLS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GENEVE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Faible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  (29,03%)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    (29,03%)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Intermédiaire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  (51,61%)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  (54,84%)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Forte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    (19,36%)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   (16,13%)  </a:t>
                      </a:r>
                      <a:endParaRPr lang="fr-FR" sz="18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   (100%)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   (100%)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457743"/>
              </p:ext>
            </p:extLst>
          </p:nvPr>
        </p:nvGraphicFramePr>
        <p:xfrm>
          <a:off x="6224707" y="2343955"/>
          <a:ext cx="5383530" cy="3291840"/>
        </p:xfrm>
        <a:graphic>
          <a:graphicData uri="http://schemas.openxmlformats.org/drawingml/2006/table">
            <a:tbl>
              <a:tblPr firstRow="1" firstCol="1" bandRow="1"/>
              <a:tblGrid>
                <a:gridCol w="3305659"/>
                <a:gridCol w="1094704"/>
                <a:gridCol w="983167"/>
              </a:tblGrid>
              <a:tr h="3967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18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Anomalies Echo cardiaques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Dysfonction systolique du VD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74,19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Dilatation </a:t>
                      </a:r>
                      <a:r>
                        <a:rPr lang="fr-FR" sz="18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cavitaires droites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64,51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HTAP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61,29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Fuite valvulaire </a:t>
                      </a:r>
                      <a:r>
                        <a:rPr lang="fr-FR" sz="1800" b="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tricuspidienne</a:t>
                      </a:r>
                      <a:endParaRPr lang="fr-FR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fr-FR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58,06</a:t>
                      </a:r>
                      <a:endParaRPr lang="fr-FR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Dilatation cavitaire gauche</a:t>
                      </a:r>
                      <a:endParaRPr lang="fr-FR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32,22</a:t>
                      </a:r>
                      <a:endParaRPr lang="fr-FR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Dysfonction systolique du VG</a:t>
                      </a:r>
                      <a:endParaRPr lang="fr-FR" sz="16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fr-FR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29,03</a:t>
                      </a:r>
                      <a:endParaRPr lang="fr-FR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Fuite valvulaire mitrale</a:t>
                      </a:r>
                      <a:endParaRPr lang="fr-FR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16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16,12</a:t>
                      </a:r>
                      <a:endParaRPr lang="fr-FR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36425" y="1493987"/>
            <a:ext cx="55429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Tableau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Répartition des patients selon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scores cliniques</a:t>
            </a:r>
            <a:r>
              <a:rPr lang="fr-FR" sz="12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5187069" y="1801764"/>
            <a:ext cx="70049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Tableau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</a:t>
            </a: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Répartition des patients selon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anomalies </a:t>
            </a:r>
            <a:r>
              <a:rPr lang="fr-FR" sz="14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échocardiographiques</a:t>
            </a:r>
            <a:r>
              <a:rPr lang="fr-FR" sz="12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922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862-EE17-4A93-AAD1-2D8D734A95AD}" type="slidenum">
              <a:rPr lang="fr-FR" sz="2000" smtClean="0">
                <a:latin typeface="Arial Black" panose="020B0A04020102020204" pitchFamily="34" charset="0"/>
              </a:rPr>
              <a:t>9</a:t>
            </a:fld>
            <a:endParaRPr lang="fr-FR" sz="2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98972"/>
              </p:ext>
            </p:extLst>
          </p:nvPr>
        </p:nvGraphicFramePr>
        <p:xfrm>
          <a:off x="5451871" y="1786253"/>
          <a:ext cx="6317458" cy="4368800"/>
        </p:xfrm>
        <a:graphic>
          <a:graphicData uri="http://schemas.openxmlformats.org/drawingml/2006/table">
            <a:tbl>
              <a:tblPr firstRow="1" firstCol="1" bandRow="1"/>
              <a:tblGrid>
                <a:gridCol w="3977483"/>
                <a:gridCol w="1199823"/>
                <a:gridCol w="114015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Angioscanner</a:t>
                      </a:r>
                      <a:r>
                        <a:rPr lang="fr-FR" sz="20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pulmonaire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Embolie pulmonaire massive proximale et distale bilatérale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82,15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Embolie pulmonaire distale bilatérale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10,71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Embolie pulmonaire massive  proximale gauche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3,57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Embolie pulmonaire proximale et distale gauche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3,57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fr-FR" sz="18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192996"/>
              </p:ext>
            </p:extLst>
          </p:nvPr>
        </p:nvGraphicFramePr>
        <p:xfrm>
          <a:off x="304129" y="1859466"/>
          <a:ext cx="4629150" cy="2286000"/>
        </p:xfrm>
        <a:graphic>
          <a:graphicData uri="http://schemas.openxmlformats.org/drawingml/2006/table">
            <a:tbl>
              <a:tblPr firstRow="1" firstCol="1" bandRow="1"/>
              <a:tblGrid>
                <a:gridCol w="2057400"/>
                <a:gridCol w="1314450"/>
                <a:gridCol w="12573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Echodoppler</a:t>
                      </a:r>
                      <a:r>
                        <a:rPr lang="fr-FR" sz="20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veineux des MI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TVS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8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33,3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TVP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66,7</a:t>
                      </a:r>
                      <a:endParaRPr lang="fr-F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20516" y="1220897"/>
            <a:ext cx="55429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Tableau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Répartition des patients selon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</a:t>
            </a:r>
            <a:r>
              <a:rPr lang="fr-FR" sz="14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échodoppler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 MI</a:t>
            </a:r>
            <a:r>
              <a:rPr lang="fr-FR" sz="12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227588" y="1220898"/>
            <a:ext cx="51262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Tableau V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fr-FR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Répartition des patients selon </a:t>
            </a:r>
            <a:r>
              <a:rPr lang="fr-FR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</a:t>
            </a:r>
            <a:r>
              <a:rPr lang="fr-FR" sz="14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angioscanner</a:t>
            </a:r>
            <a:r>
              <a:rPr lang="fr-FR" sz="12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59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802</Words>
  <Application>Microsoft Office PowerPoint</Application>
  <PresentationFormat>Grand écran</PresentationFormat>
  <Paragraphs>248</Paragraphs>
  <Slides>16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Times New Roman</vt:lpstr>
      <vt:lpstr>Thème Office</vt:lpstr>
      <vt:lpstr>Maladie thrombo-embolique veineuse au Service de cardiologie de l’hôpital Nianankoro Fomba de Ségou (HNFS) </vt:lpstr>
      <vt:lpstr>Introduction</vt:lpstr>
      <vt:lpstr>Présentation PowerPoint</vt:lpstr>
      <vt:lpstr>Méthodologie</vt:lpstr>
      <vt:lpstr>Présentation PowerPoint</vt:lpstr>
      <vt:lpstr>Résultats</vt:lpstr>
      <vt:lpstr>Présentation PowerPoint</vt:lpstr>
      <vt:lpstr>Présentation PowerPoint</vt:lpstr>
      <vt:lpstr>Présentation PowerPoint</vt:lpstr>
      <vt:lpstr>Présentation PowerPoint</vt:lpstr>
      <vt:lpstr>Discussion</vt:lpstr>
      <vt:lpstr>Présentation PowerPoint</vt:lpstr>
      <vt:lpstr>Présentation PowerPoint</vt:lpstr>
      <vt:lpstr>Présentation PowerPoint</vt:lpstr>
      <vt:lpstr>Conclusion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Maladie thrombo-embolique veineuse au Service de cardiologie de l’hôpital Nianankoro Fomba de Ségou (HNFS)</dc:title>
  <dc:creator>Compte Microsoft</dc:creator>
  <cp:lastModifiedBy>Compte Microsoft</cp:lastModifiedBy>
  <cp:revision>31</cp:revision>
  <dcterms:created xsi:type="dcterms:W3CDTF">2021-10-19T10:39:52Z</dcterms:created>
  <dcterms:modified xsi:type="dcterms:W3CDTF">2021-10-27T22:25:25Z</dcterms:modified>
</cp:coreProperties>
</file>